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82" r:id="rId3"/>
    <p:sldId id="1117" r:id="rId4"/>
    <p:sldId id="1125" r:id="rId5"/>
    <p:sldId id="1126" r:id="rId6"/>
    <p:sldId id="1127" r:id="rId7"/>
    <p:sldId id="602" r:id="rId8"/>
    <p:sldId id="273" r:id="rId9"/>
    <p:sldId id="274" r:id="rId10"/>
    <p:sldId id="275"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17"/>
            <p14:sldId id="1125"/>
            <p14:sldId id="1126"/>
            <p14:sldId id="1127"/>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9" autoAdjust="0"/>
    <p:restoredTop sz="96447" autoAdjust="0"/>
  </p:normalViewPr>
  <p:slideViewPr>
    <p:cSldViewPr snapToGrid="0">
      <p:cViewPr varScale="1">
        <p:scale>
          <a:sx n="89" d="100"/>
          <a:sy n="89" d="100"/>
        </p:scale>
        <p:origin x="38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2021-05-12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Brent's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Brent's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Brent's method</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Brent's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Brent's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Brent's method</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Brent's method</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Brent's method</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Brent's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Brent's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Brent's method</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Brent’s method</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Audio 6">
            <a:hlinkClick r:id="" action="ppaction://media"/>
            <a:extLst>
              <a:ext uri="{FF2B5EF4-FFF2-40B4-BE49-F238E27FC236}">
                <a16:creationId xmlns:a16="http://schemas.microsoft.com/office/drawing/2014/main" id="{E63B44CD-E5AE-48D6-9435-96B99FFE2B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8912"/>
    </mc:Choice>
    <mc:Fallback>
      <p:transition spd="slow" advTm="89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Brent's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10</a:t>
            </a:fld>
            <a:endParaRPr lang="en-CA"/>
          </a:p>
        </p:txBody>
      </p:sp>
      <p:pic>
        <p:nvPicPr>
          <p:cNvPr id="8" name="Audio 7">
            <a:hlinkClick r:id="" action="ppaction://media"/>
            <a:extLst>
              <a:ext uri="{FF2B5EF4-FFF2-40B4-BE49-F238E27FC236}">
                <a16:creationId xmlns:a16="http://schemas.microsoft.com/office/drawing/2014/main" id="{D23E4374-F87D-4214-96CF-B496C02A73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890"/>
    </mc:Choice>
    <mc:Fallback xmlns="">
      <p:transition spd="slow" advTm="1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Brent's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pic>
        <p:nvPicPr>
          <p:cNvPr id="7" name="Audio 6">
            <a:hlinkClick r:id="" action="ppaction://media"/>
            <a:extLst>
              <a:ext uri="{FF2B5EF4-FFF2-40B4-BE49-F238E27FC236}">
                <a16:creationId xmlns:a16="http://schemas.microsoft.com/office/drawing/2014/main" id="{552E99E1-BF8D-4AB8-B73F-CB7EA44F3D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3802"/>
    </mc:Choice>
    <mc:Fallback xmlns="">
      <p:transition spd="slow" advTm="3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Review the Brent-Dekker method</a:t>
            </a:r>
          </a:p>
          <a:p>
            <a:pPr lvl="1"/>
            <a:r>
              <a:rPr lang="en-US" dirty="0"/>
              <a:t>Introduce Brent’s algorithm</a:t>
            </a:r>
          </a:p>
          <a:p>
            <a:pPr lvl="1"/>
            <a:r>
              <a:rPr lang="en-US" dirty="0"/>
              <a:t>Describe the algorithm at a high level</a:t>
            </a:r>
          </a:p>
        </p:txBody>
      </p:sp>
      <p:sp>
        <p:nvSpPr>
          <p:cNvPr id="4" name="Footer Placeholder 3"/>
          <p:cNvSpPr>
            <a:spLocks noGrp="1"/>
          </p:cNvSpPr>
          <p:nvPr>
            <p:ph type="ftr" sz="quarter" idx="11"/>
          </p:nvPr>
        </p:nvSpPr>
        <p:spPr/>
        <p:txBody>
          <a:bodyPr/>
          <a:lstStyle/>
          <a:p>
            <a:r>
              <a:rPr lang="en-US"/>
              <a:t>Brent's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5" name="Audio 4">
            <a:hlinkClick r:id="" action="ppaction://media"/>
            <a:extLst>
              <a:ext uri="{FF2B5EF4-FFF2-40B4-BE49-F238E27FC236}">
                <a16:creationId xmlns:a16="http://schemas.microsoft.com/office/drawing/2014/main" id="{C7828143-69B8-4B3B-B742-446BCEEABFD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14220"/>
    </mc:Choice>
    <mc:Fallback>
      <p:transition spd="slow" advTm="14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The Brent-Dekker method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Recall the Brent-Dekker method:</a:t>
            </a:r>
          </a:p>
          <a:p>
            <a:pPr lvl="1"/>
            <a:r>
              <a:rPr lang="en-US" dirty="0"/>
              <a:t>A root-finding technique that alternates between:</a:t>
            </a:r>
          </a:p>
          <a:p>
            <a:pPr lvl="2"/>
            <a:r>
              <a:rPr lang="en-US" dirty="0"/>
              <a:t>The bisection method</a:t>
            </a:r>
          </a:p>
          <a:p>
            <a:pPr lvl="2"/>
            <a:r>
              <a:rPr lang="en-US" dirty="0"/>
              <a:t>The bracketed secant method</a:t>
            </a:r>
          </a:p>
          <a:p>
            <a:pPr lvl="2"/>
            <a:r>
              <a:rPr lang="en-US" dirty="0"/>
              <a:t>The inverse quadratic interpolation method</a:t>
            </a:r>
          </a:p>
          <a:p>
            <a:pPr lvl="2"/>
            <a:endParaRPr lang="en-US" dirty="0"/>
          </a:p>
          <a:p>
            <a:pPr lvl="1"/>
            <a:r>
              <a:rPr lang="en-US" dirty="0"/>
              <a:t>The first has the strongest guarantees of convergence</a:t>
            </a:r>
          </a:p>
          <a:p>
            <a:pPr lvl="1"/>
            <a:r>
              <a:rPr lang="en-US" dirty="0"/>
              <a:t>The last has the greatest rate of convergence</a:t>
            </a:r>
          </a:p>
          <a:p>
            <a:pPr lvl="1"/>
            <a:endParaRPr lang="en-US" dirty="0"/>
          </a:p>
          <a:p>
            <a:r>
              <a:rPr lang="en-US" dirty="0"/>
              <a:t>The Brent-Dekker algorithm prefers the third technique where it appears to be converging, but can revert to one of the first two if the conditions seem to be unfavorable</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Brent's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pic>
        <p:nvPicPr>
          <p:cNvPr id="6" name="Audio 5">
            <a:hlinkClick r:id="" action="ppaction://media"/>
            <a:extLst>
              <a:ext uri="{FF2B5EF4-FFF2-40B4-BE49-F238E27FC236}">
                <a16:creationId xmlns:a16="http://schemas.microsoft.com/office/drawing/2014/main" id="{7F34DDEA-8CF1-4C2F-A410-75860A05D8E6}"/>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569535667"/>
      </p:ext>
    </p:extLst>
  </p:cSld>
  <p:clrMapOvr>
    <a:masterClrMapping/>
  </p:clrMapOvr>
  <mc:AlternateContent xmlns:mc="http://schemas.openxmlformats.org/markup-compatibility/2006">
    <mc:Choice xmlns:p14="http://schemas.microsoft.com/office/powerpoint/2010/main" Requires="p14">
      <p:transition spd="slow" p14:dur="2000" advTm="67303"/>
    </mc:Choice>
    <mc:Fallback>
      <p:transition spd="slow" advTm="67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Brent’s method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Brent, in the 1973 text</a:t>
            </a:r>
          </a:p>
          <a:p>
            <a:pPr marL="0" indent="0" algn="ctr">
              <a:buNone/>
            </a:pPr>
            <a:r>
              <a:rPr lang="en-US" dirty="0"/>
              <a:t>“Algorithms for minimization without derivatives”</a:t>
            </a:r>
          </a:p>
          <a:p>
            <a:pPr marL="0" indent="0">
              <a:buNone/>
            </a:pPr>
            <a:r>
              <a:rPr lang="en-US" dirty="0"/>
              <a:t>      details an algorithm that alternates between</a:t>
            </a:r>
          </a:p>
          <a:p>
            <a:pPr lvl="1"/>
            <a:r>
              <a:rPr lang="en-US" dirty="0"/>
              <a:t>The golden-ratio search</a:t>
            </a:r>
          </a:p>
          <a:p>
            <a:pPr lvl="1"/>
            <a:r>
              <a:rPr lang="en-US" dirty="0"/>
              <a:t>Successive parabolic interpolation</a:t>
            </a:r>
          </a:p>
          <a:p>
            <a:pPr lvl="1"/>
            <a:endParaRPr lang="en-US" dirty="0"/>
          </a:p>
          <a:p>
            <a:r>
              <a:rPr lang="en-US" dirty="0"/>
              <a:t>The algorithm starts with the golden-ratio search</a:t>
            </a:r>
          </a:p>
          <a:p>
            <a:pPr lvl="1"/>
            <a:r>
              <a:rPr lang="en-US" dirty="0"/>
              <a:t>It then tries to use successive parabolic interpolation</a:t>
            </a:r>
          </a:p>
          <a:p>
            <a:pPr lvl="1"/>
            <a:r>
              <a:rPr lang="en-US" dirty="0"/>
              <a:t>Under certain conditions, it reverts to the golden-ratio search</a:t>
            </a:r>
          </a:p>
          <a:p>
            <a:pPr lvl="2"/>
            <a:r>
              <a:rPr lang="en-US" dirty="0"/>
              <a:t>For example, if after two steps of successive parabolic interpolation, the step size has not dropped by at least half</a:t>
            </a:r>
          </a:p>
          <a:p>
            <a:pPr lvl="3"/>
            <a:r>
              <a:rPr lang="en-US" dirty="0"/>
              <a:t>Recall with two steps of the golden-ratio search reduces</a:t>
            </a:r>
            <a:br>
              <a:rPr lang="en-US" dirty="0"/>
            </a:br>
            <a:r>
              <a:rPr lang="en-US" dirty="0"/>
              <a:t>the interval by </a:t>
            </a:r>
            <a:r>
              <a:rPr lang="en-US" i="1" dirty="0">
                <a:latin typeface="Symbol" panose="05050102010706020507" pitchFamily="18" charset="2"/>
              </a:rPr>
              <a:t>f</a:t>
            </a:r>
            <a:r>
              <a:rPr lang="en-US" baseline="30000" dirty="0">
                <a:latin typeface="Times New Roman" panose="02020603050405020304" pitchFamily="18" charset="0"/>
              </a:rPr>
              <a:t>–2</a:t>
            </a:r>
            <a:r>
              <a:rPr lang="en-US" dirty="0">
                <a:latin typeface="Times New Roman" panose="02020603050405020304" pitchFamily="18" charset="0"/>
              </a:rPr>
              <a:t> ≈ 0.381966</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Brent's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pic>
        <p:nvPicPr>
          <p:cNvPr id="6" name="Audio 5">
            <a:hlinkClick r:id="" action="ppaction://media"/>
            <a:extLst>
              <a:ext uri="{FF2B5EF4-FFF2-40B4-BE49-F238E27FC236}">
                <a16:creationId xmlns:a16="http://schemas.microsoft.com/office/drawing/2014/main" id="{901B357E-3A13-4609-A9C2-495F1307A34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961777108"/>
      </p:ext>
    </p:extLst>
  </p:cSld>
  <p:clrMapOvr>
    <a:masterClrMapping/>
  </p:clrMapOvr>
  <mc:AlternateContent xmlns:mc="http://schemas.openxmlformats.org/markup-compatibility/2006">
    <mc:Choice xmlns:p14="http://schemas.microsoft.com/office/powerpoint/2010/main" Requires="p14">
      <p:transition spd="slow" p14:dur="2000" advTm="155123"/>
    </mc:Choice>
    <mc:Fallback>
      <p:transition spd="slow" advTm="155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Brent’s method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Brent’s text is available on his website as a pdf</a:t>
            </a:r>
          </a:p>
          <a:p>
            <a:pPr lvl="1"/>
            <a:r>
              <a:rPr lang="en-US" dirty="0"/>
              <a:t>You are welcome to search for and download this text for your own personal reading</a:t>
            </a:r>
          </a:p>
          <a:p>
            <a:pPr lvl="1"/>
            <a:r>
              <a:rPr lang="en-US" dirty="0"/>
              <a:t>The end of Chapter 5 has an implementation of this algorithm</a:t>
            </a:r>
            <a:br>
              <a:rPr lang="en-US" dirty="0"/>
            </a:br>
            <a:r>
              <a:rPr lang="en-US" dirty="0"/>
              <a:t>in the </a:t>
            </a:r>
            <a:r>
              <a:rPr lang="en-US" cap="small" dirty="0" err="1"/>
              <a:t>algol</a:t>
            </a:r>
            <a:r>
              <a:rPr lang="en-US" dirty="0"/>
              <a:t> 60 programming language</a:t>
            </a:r>
          </a:p>
          <a:p>
            <a:pPr lvl="2"/>
            <a:r>
              <a:rPr lang="en-US" dirty="0"/>
              <a:t>You are welcome to translate this into C++ or</a:t>
            </a:r>
            <a:br>
              <a:rPr lang="en-US" dirty="0"/>
            </a:br>
            <a:r>
              <a:rPr lang="en-US" dirty="0"/>
              <a:t>a language of your choice</a:t>
            </a:r>
          </a:p>
          <a:p>
            <a:pPr lvl="2"/>
            <a:endParaRPr lang="en-US" dirty="0"/>
          </a:p>
          <a:p>
            <a:r>
              <a:rPr lang="en-US" dirty="0"/>
              <a:t>This is another algorithm written in the last half-century</a:t>
            </a:r>
          </a:p>
          <a:p>
            <a:pPr lvl="1"/>
            <a:r>
              <a:rPr lang="en-US" dirty="0"/>
              <a:t>Within the lifetime of your grandparents if not parents</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Brent's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pic>
        <p:nvPicPr>
          <p:cNvPr id="6" name="Audio 5">
            <a:hlinkClick r:id="" action="ppaction://media"/>
            <a:extLst>
              <a:ext uri="{FF2B5EF4-FFF2-40B4-BE49-F238E27FC236}">
                <a16:creationId xmlns:a16="http://schemas.microsoft.com/office/drawing/2014/main" id="{F1DC7DAA-D03A-4F82-8032-30D41DC7767B}"/>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65991558"/>
      </p:ext>
    </p:extLst>
  </p:cSld>
  <p:clrMapOvr>
    <a:masterClrMapping/>
  </p:clrMapOvr>
  <mc:AlternateContent xmlns:mc="http://schemas.openxmlformats.org/markup-compatibility/2006">
    <mc:Choice xmlns:p14="http://schemas.microsoft.com/office/powerpoint/2010/main" Requires="p14">
      <p:transition spd="slow" p14:dur="2000" advTm="51512"/>
    </mc:Choice>
    <mc:Fallback>
      <p:transition spd="slow" advTm="51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Brent’s method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199" y="1600200"/>
            <a:ext cx="8359629" cy="4525963"/>
          </a:xfrm>
        </p:spPr>
        <p:txBody>
          <a:bodyPr/>
          <a:lstStyle/>
          <a:p>
            <a:r>
              <a:rPr lang="en-US" dirty="0"/>
              <a:t>Brent’s method is the basis in </a:t>
            </a:r>
            <a:r>
              <a:rPr lang="en-US" dirty="0" err="1"/>
              <a:t>M</a:t>
            </a:r>
            <a:r>
              <a:rPr lang="en-US" cap="small" dirty="0" err="1"/>
              <a:t>atlab</a:t>
            </a:r>
            <a:r>
              <a:rPr lang="en-US" dirty="0"/>
              <a:t> for </a:t>
            </a:r>
            <a:r>
              <a:rPr lang="en-US" dirty="0" err="1">
                <a:latin typeface="Consolas" panose="020B0609020204030204" pitchFamily="49" charset="0"/>
              </a:rPr>
              <a:t>fminbnd</a:t>
            </a:r>
            <a:endParaRPr lang="en-US" dirty="0">
              <a:latin typeface="Consolas" panose="020B0609020204030204" pitchFamily="49" charset="0"/>
            </a:endParaRPr>
          </a:p>
          <a:p>
            <a:pPr marL="457200" lvl="1" indent="0">
              <a:buNone/>
            </a:pPr>
            <a:r>
              <a:rPr lang="en-US" dirty="0"/>
              <a:t>https://www.mathworks.com/help/matlab/ref/fminbnd.html</a:t>
            </a:r>
          </a:p>
          <a:p>
            <a:pPr marL="457200" lvl="1" indent="0">
              <a:buNone/>
            </a:pPr>
            <a:endParaRPr lang="en-US" dirty="0"/>
          </a:p>
          <a:p>
            <a:pPr lvl="1"/>
            <a:r>
              <a:rPr lang="en-US" dirty="0"/>
              <a:t>You can view the source code by searching for the file </a:t>
            </a:r>
            <a:r>
              <a:rPr lang="en-US" dirty="0" err="1">
                <a:latin typeface="Consolas" panose="020B0609020204030204" pitchFamily="49" charset="0"/>
              </a:rPr>
              <a:t>fminbnd.m</a:t>
            </a:r>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Brent's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pic>
        <p:nvPicPr>
          <p:cNvPr id="6" name="Audio 5">
            <a:hlinkClick r:id="" action="ppaction://media"/>
            <a:extLst>
              <a:ext uri="{FF2B5EF4-FFF2-40B4-BE49-F238E27FC236}">
                <a16:creationId xmlns:a16="http://schemas.microsoft.com/office/drawing/2014/main" id="{187423CC-5981-429D-8980-BAA63CA6DEC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084346682"/>
      </p:ext>
    </p:extLst>
  </p:cSld>
  <p:clrMapOvr>
    <a:masterClrMapping/>
  </p:clrMapOvr>
  <mc:AlternateContent xmlns:mc="http://schemas.openxmlformats.org/markup-compatibility/2006">
    <mc:Choice xmlns:p14="http://schemas.microsoft.com/office/powerpoint/2010/main" Requires="p14">
      <p:transition spd="slow" p14:dur="2000" advTm="28477"/>
    </mc:Choice>
    <mc:Fallback>
      <p:transition spd="slow" advTm="284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Are aware of Brent’s method</a:t>
            </a:r>
          </a:p>
          <a:p>
            <a:pPr lvl="1"/>
            <a:r>
              <a:rPr lang="en-US" dirty="0"/>
              <a:t>Understand that algorithms like this exist and are available</a:t>
            </a:r>
          </a:p>
          <a:p>
            <a:pPr lvl="1"/>
            <a:r>
              <a:rPr lang="en-US" dirty="0"/>
              <a:t>Are aware that the text is available for reference</a:t>
            </a:r>
          </a:p>
        </p:txBody>
      </p:sp>
      <p:sp>
        <p:nvSpPr>
          <p:cNvPr id="4" name="Footer Placeholder 3"/>
          <p:cNvSpPr>
            <a:spLocks noGrp="1"/>
          </p:cNvSpPr>
          <p:nvPr>
            <p:ph type="ftr" sz="quarter" idx="11"/>
          </p:nvPr>
        </p:nvSpPr>
        <p:spPr/>
        <p:txBody>
          <a:bodyPr/>
          <a:lstStyle/>
          <a:p>
            <a:r>
              <a:rPr lang="en-US"/>
              <a:t>Brent's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5" name="Audio 4">
            <a:hlinkClick r:id="" action="ppaction://media"/>
            <a:extLst>
              <a:ext uri="{FF2B5EF4-FFF2-40B4-BE49-F238E27FC236}">
                <a16:creationId xmlns:a16="http://schemas.microsoft.com/office/drawing/2014/main" id="{B719F697-1B03-45CF-AB8A-B726FBCEB7F2}"/>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mc:Choice xmlns:p14="http://schemas.microsoft.com/office/powerpoint/2010/main" Requires="p14">
      <p:transition spd="slow" p14:dur="2000" advTm="42619"/>
    </mc:Choice>
    <mc:Fallback>
      <p:transition spd="slow" advTm="42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sz="2000" dirty="0"/>
              <a:t>[1]	Richard P. Brent, “Algorithms for minimization without</a:t>
            </a:r>
            <a:br>
              <a:rPr lang="en-US" sz="2000" dirty="0"/>
            </a:br>
            <a:r>
              <a:rPr lang="en-US" sz="2000" dirty="0"/>
              <a:t>	derivatives”, Prentice-Hall, 1973</a:t>
            </a:r>
          </a:p>
        </p:txBody>
      </p:sp>
      <p:sp>
        <p:nvSpPr>
          <p:cNvPr id="4" name="Footer Placeholder 3"/>
          <p:cNvSpPr>
            <a:spLocks noGrp="1"/>
          </p:cNvSpPr>
          <p:nvPr>
            <p:ph type="ftr" sz="quarter" idx="11"/>
          </p:nvPr>
        </p:nvSpPr>
        <p:spPr/>
        <p:txBody>
          <a:bodyPr/>
          <a:lstStyle/>
          <a:p>
            <a:r>
              <a:rPr lang="en-US"/>
              <a:t>Brent's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5" name="Audio 4">
            <a:hlinkClick r:id="" action="ppaction://media"/>
            <a:extLst>
              <a:ext uri="{FF2B5EF4-FFF2-40B4-BE49-F238E27FC236}">
                <a16:creationId xmlns:a16="http://schemas.microsoft.com/office/drawing/2014/main" id="{928CDBF0-D9DC-4A82-87AE-A279DFA76C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1728"/>
    </mc:Choice>
    <mc:Fallback xmlns="">
      <p:transition spd="slow" advTm="1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Brent's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pic>
        <p:nvPicPr>
          <p:cNvPr id="7" name="Audio 6">
            <a:hlinkClick r:id="" action="ppaction://media"/>
            <a:extLst>
              <a:ext uri="{FF2B5EF4-FFF2-40B4-BE49-F238E27FC236}">
                <a16:creationId xmlns:a16="http://schemas.microsoft.com/office/drawing/2014/main" id="{718CC8B1-5C10-42BE-A05E-D186C74E8F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21"/>
    </mc:Choice>
    <mc:Fallback xmlns="">
      <p:transition spd="slow" advTm="1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2|11.8|16.5|10.5"/>
</p:tagLst>
</file>

<file path=ppt/tags/tag2.xml><?xml version="1.0" encoding="utf-8"?>
<p:tagLst xmlns:a="http://schemas.openxmlformats.org/drawingml/2006/main" xmlns:r="http://schemas.openxmlformats.org/officeDocument/2006/relationships" xmlns:p="http://schemas.openxmlformats.org/presentationml/2006/main">
  <p:tag name="TIMING" val="|76.3|10.3|7.9|11.7|16.8"/>
</p:tagLst>
</file>

<file path=ppt/tags/tag3.xml><?xml version="1.0" encoding="utf-8"?>
<p:tagLst xmlns:a="http://schemas.openxmlformats.org/drawingml/2006/main" xmlns:r="http://schemas.openxmlformats.org/officeDocument/2006/relationships" xmlns:p="http://schemas.openxmlformats.org/presentationml/2006/main">
  <p:tag name="TIMING" val="|11.5|5.8|10.5|6.3|9.9"/>
</p:tagLst>
</file>

<file path=ppt/tags/tag4.xml><?xml version="1.0" encoding="utf-8"?>
<p:tagLst xmlns:a="http://schemas.openxmlformats.org/drawingml/2006/main" xmlns:r="http://schemas.openxmlformats.org/officeDocument/2006/relationships" xmlns:p="http://schemas.openxmlformats.org/presentationml/2006/main">
  <p:tag name="TIMING" val="|17.2"/>
</p:tagLst>
</file>

<file path=ppt/tags/tag5.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103910</TotalTime>
  <Words>600</Words>
  <Application>Microsoft Office PowerPoint</Application>
  <PresentationFormat>On-screen Show (4:3)</PresentationFormat>
  <Paragraphs>80</Paragraphs>
  <Slides>11</Slides>
  <Notes>0</Notes>
  <HiddenSlides>0</HiddenSlides>
  <MMClips>11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Bookman Old Style</vt:lpstr>
      <vt:lpstr>Calibri</vt:lpstr>
      <vt:lpstr>Cambria</vt:lpstr>
      <vt:lpstr>Consolas</vt:lpstr>
      <vt:lpstr>Constantia</vt:lpstr>
      <vt:lpstr>Georgia</vt:lpstr>
      <vt:lpstr>Symbol</vt:lpstr>
      <vt:lpstr>Times New Roman</vt:lpstr>
      <vt:lpstr>Office Theme</vt:lpstr>
      <vt:lpstr>Brent’s method</vt:lpstr>
      <vt:lpstr>Introduction</vt:lpstr>
      <vt:lpstr>The Brent-Dekker method</vt:lpstr>
      <vt:lpstr>Brent’s method</vt:lpstr>
      <vt:lpstr>Brent’s method</vt:lpstr>
      <vt:lpstr>Brent’s method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1756</cp:revision>
  <cp:lastPrinted>2021-04-01T01:38:00Z</cp:lastPrinted>
  <dcterms:created xsi:type="dcterms:W3CDTF">2020-04-30T19:27:29Z</dcterms:created>
  <dcterms:modified xsi:type="dcterms:W3CDTF">2021-05-12T16:30:02Z</dcterms:modified>
</cp:coreProperties>
</file>